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62" r:id="rId4"/>
    <p:sldId id="257" r:id="rId5"/>
    <p:sldId id="264" r:id="rId6"/>
    <p:sldId id="258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1941" autoAdjust="0"/>
  </p:normalViewPr>
  <p:slideViewPr>
    <p:cSldViewPr snapToGrid="0">
      <p:cViewPr varScale="1">
        <p:scale>
          <a:sx n="62" d="100"/>
          <a:sy n="62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.Moll\Documents\2018_2019%20dyrektor\2019%20matura\matura2019_wyniki_szko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.Moll\Documents\2018_2019%20dyrektor\2019%20matura\matura2019_wyniki_szko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.Moll\Documents\2018_2019%20dyrektor\2019%20matura\matura2019_wyniki_szko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14104778353484E-3"/>
          <c:y val="1.9137974595645057E-3"/>
          <c:w val="0.97466896948762238"/>
          <c:h val="0.84296478689579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 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% sukcesów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3-4AD1-8B66-8E2693D0893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LO Śląsk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% sukcesów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85.6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3-4AD1-8B66-8E2693D0893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LO Polska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% sukcesów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43-4AD1-8B66-8E2693D089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1731080"/>
        <c:axId val="361735672"/>
      </c:barChart>
      <c:catAx>
        <c:axId val="361731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1735672"/>
        <c:crosses val="autoZero"/>
        <c:auto val="1"/>
        <c:lblAlgn val="ctr"/>
        <c:lblOffset val="100"/>
        <c:noMultiLvlLbl val="0"/>
      </c:catAx>
      <c:valAx>
        <c:axId val="361735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173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'dane nasze'!$B$1</c:f>
              <c:strCache>
                <c:ptCount val="1"/>
                <c:pt idx="0">
                  <c:v>I 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nasze'!$A$2:$A$8</c:f>
              <c:strCache>
                <c:ptCount val="7"/>
                <c:pt idx="0">
                  <c:v>j.polski p (154)</c:v>
                </c:pt>
                <c:pt idx="1">
                  <c:v>matematyka p (154)</c:v>
                </c:pt>
                <c:pt idx="2">
                  <c:v>j. angielski p (143)</c:v>
                </c:pt>
                <c:pt idx="3">
                  <c:v>j. francuski p (5)</c:v>
                </c:pt>
                <c:pt idx="4">
                  <c:v>j. niemiecki p (4)</c:v>
                </c:pt>
                <c:pt idx="5">
                  <c:v>j. hiszpański p (1)</c:v>
                </c:pt>
                <c:pt idx="6">
                  <c:v>j.rosyjski p (1)</c:v>
                </c:pt>
              </c:strCache>
            </c:strRef>
          </c:cat>
          <c:val>
            <c:numRef>
              <c:f>'dane nasze'!$B$2:$B$8</c:f>
              <c:numCache>
                <c:formatCode>General</c:formatCode>
                <c:ptCount val="7"/>
                <c:pt idx="0">
                  <c:v>68</c:v>
                </c:pt>
                <c:pt idx="1">
                  <c:v>75</c:v>
                </c:pt>
                <c:pt idx="2">
                  <c:v>88</c:v>
                </c:pt>
                <c:pt idx="3">
                  <c:v>92</c:v>
                </c:pt>
                <c:pt idx="4">
                  <c:v>82</c:v>
                </c:pt>
                <c:pt idx="5">
                  <c:v>28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9-42B5-8368-99EA5747DEE8}"/>
            </c:ext>
          </c:extLst>
        </c:ser>
        <c:ser>
          <c:idx val="1"/>
          <c:order val="1"/>
          <c:tx>
            <c:strRef>
              <c:f>'dane nasze'!$C$1</c:f>
              <c:strCache>
                <c:ptCount val="1"/>
                <c:pt idx="0">
                  <c:v>LO Śląsk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nasze'!$A$2:$A$8</c:f>
              <c:strCache>
                <c:ptCount val="7"/>
                <c:pt idx="0">
                  <c:v>j.polski p (154)</c:v>
                </c:pt>
                <c:pt idx="1">
                  <c:v>matematyka p (154)</c:v>
                </c:pt>
                <c:pt idx="2">
                  <c:v>j. angielski p (143)</c:v>
                </c:pt>
                <c:pt idx="3">
                  <c:v>j. francuski p (5)</c:v>
                </c:pt>
                <c:pt idx="4">
                  <c:v>j. niemiecki p (4)</c:v>
                </c:pt>
                <c:pt idx="5">
                  <c:v>j. hiszpański p (1)</c:v>
                </c:pt>
                <c:pt idx="6">
                  <c:v>j.rosyjski p (1)</c:v>
                </c:pt>
              </c:strCache>
            </c:strRef>
          </c:cat>
          <c:val>
            <c:numRef>
              <c:f>'dane nasze'!$C$2:$C$8</c:f>
              <c:numCache>
                <c:formatCode>General</c:formatCode>
                <c:ptCount val="7"/>
                <c:pt idx="0">
                  <c:v>56</c:v>
                </c:pt>
                <c:pt idx="1">
                  <c:v>62</c:v>
                </c:pt>
                <c:pt idx="2">
                  <c:v>78</c:v>
                </c:pt>
                <c:pt idx="3">
                  <c:v>82</c:v>
                </c:pt>
                <c:pt idx="4">
                  <c:v>74</c:v>
                </c:pt>
                <c:pt idx="5">
                  <c:v>76</c:v>
                </c:pt>
                <c:pt idx="6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9-42B5-8368-99EA5747DEE8}"/>
            </c:ext>
          </c:extLst>
        </c:ser>
        <c:ser>
          <c:idx val="2"/>
          <c:order val="2"/>
          <c:tx>
            <c:strRef>
              <c:f>'dane nasze'!$D$1</c:f>
              <c:strCache>
                <c:ptCount val="1"/>
                <c:pt idx="0">
                  <c:v>LO Polska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nasze'!$A$2:$A$8</c:f>
              <c:strCache>
                <c:ptCount val="7"/>
                <c:pt idx="0">
                  <c:v>j.polski p (154)</c:v>
                </c:pt>
                <c:pt idx="1">
                  <c:v>matematyka p (154)</c:v>
                </c:pt>
                <c:pt idx="2">
                  <c:v>j. angielski p (143)</c:v>
                </c:pt>
                <c:pt idx="3">
                  <c:v>j. francuski p (5)</c:v>
                </c:pt>
                <c:pt idx="4">
                  <c:v>j. niemiecki p (4)</c:v>
                </c:pt>
                <c:pt idx="5">
                  <c:v>j. hiszpański p (1)</c:v>
                </c:pt>
                <c:pt idx="6">
                  <c:v>j.rosyjski p (1)</c:v>
                </c:pt>
              </c:strCache>
            </c:strRef>
          </c:cat>
          <c:val>
            <c:numRef>
              <c:f>'dane nasze'!$D$2:$D$8</c:f>
              <c:numCache>
                <c:formatCode>General</c:formatCode>
                <c:ptCount val="7"/>
                <c:pt idx="0">
                  <c:v>55</c:v>
                </c:pt>
                <c:pt idx="1">
                  <c:v>64</c:v>
                </c:pt>
                <c:pt idx="2">
                  <c:v>78</c:v>
                </c:pt>
                <c:pt idx="3">
                  <c:v>82</c:v>
                </c:pt>
                <c:pt idx="4">
                  <c:v>69</c:v>
                </c:pt>
                <c:pt idx="5">
                  <c:v>77</c:v>
                </c:pt>
                <c:pt idx="6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89-42B5-8368-99EA5747DE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95054440"/>
        <c:axId val="395060344"/>
      </c:barChart>
      <c:catAx>
        <c:axId val="39505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5060344"/>
        <c:crosses val="autoZero"/>
        <c:auto val="1"/>
        <c:lblAlgn val="ctr"/>
        <c:lblOffset val="100"/>
        <c:noMultiLvlLbl val="0"/>
      </c:catAx>
      <c:valAx>
        <c:axId val="39506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5054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'dane nasze'!$B$15</c:f>
              <c:strCache>
                <c:ptCount val="1"/>
                <c:pt idx="0">
                  <c:v>I 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nasze'!$A$16:$A$21</c:f>
              <c:strCache>
                <c:ptCount val="6"/>
                <c:pt idx="0">
                  <c:v>historia</c:v>
                </c:pt>
                <c:pt idx="1">
                  <c:v>wos</c:v>
                </c:pt>
                <c:pt idx="2">
                  <c:v>j. polski r</c:v>
                </c:pt>
                <c:pt idx="3">
                  <c:v>j. angielski r</c:v>
                </c:pt>
                <c:pt idx="4">
                  <c:v>j. francuski r</c:v>
                </c:pt>
                <c:pt idx="5">
                  <c:v>j. niemiecki r</c:v>
                </c:pt>
              </c:strCache>
            </c:strRef>
          </c:cat>
          <c:val>
            <c:numRef>
              <c:f>'dane nasze'!$B$16:$B$21</c:f>
              <c:numCache>
                <c:formatCode>General</c:formatCode>
                <c:ptCount val="6"/>
                <c:pt idx="0">
                  <c:v>71</c:v>
                </c:pt>
                <c:pt idx="1">
                  <c:v>39</c:v>
                </c:pt>
                <c:pt idx="2">
                  <c:v>71</c:v>
                </c:pt>
                <c:pt idx="3">
                  <c:v>68</c:v>
                </c:pt>
                <c:pt idx="4">
                  <c:v>70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A-4FD6-BEEE-CA78A1A77235}"/>
            </c:ext>
          </c:extLst>
        </c:ser>
        <c:ser>
          <c:idx val="1"/>
          <c:order val="1"/>
          <c:tx>
            <c:strRef>
              <c:f>'dane nasze'!$C$15</c:f>
              <c:strCache>
                <c:ptCount val="1"/>
                <c:pt idx="0">
                  <c:v>LO Śląsk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nasze'!$A$16:$A$21</c:f>
              <c:strCache>
                <c:ptCount val="6"/>
                <c:pt idx="0">
                  <c:v>historia</c:v>
                </c:pt>
                <c:pt idx="1">
                  <c:v>wos</c:v>
                </c:pt>
                <c:pt idx="2">
                  <c:v>j. polski r</c:v>
                </c:pt>
                <c:pt idx="3">
                  <c:v>j. angielski r</c:v>
                </c:pt>
                <c:pt idx="4">
                  <c:v>j. francuski r</c:v>
                </c:pt>
                <c:pt idx="5">
                  <c:v>j. niemiecki r</c:v>
                </c:pt>
              </c:strCache>
            </c:strRef>
          </c:cat>
          <c:val>
            <c:numRef>
              <c:f>'dane nasze'!$C$16:$C$21</c:f>
              <c:numCache>
                <c:formatCode>General</c:formatCode>
                <c:ptCount val="6"/>
                <c:pt idx="0">
                  <c:v>41</c:v>
                </c:pt>
                <c:pt idx="1">
                  <c:v>30</c:v>
                </c:pt>
                <c:pt idx="2">
                  <c:v>61</c:v>
                </c:pt>
                <c:pt idx="3">
                  <c:v>63</c:v>
                </c:pt>
                <c:pt idx="4">
                  <c:v>68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A-4FD6-BEEE-CA78A1A77235}"/>
            </c:ext>
          </c:extLst>
        </c:ser>
        <c:ser>
          <c:idx val="2"/>
          <c:order val="2"/>
          <c:tx>
            <c:strRef>
              <c:f>'dane nasze'!$D$15</c:f>
              <c:strCache>
                <c:ptCount val="1"/>
                <c:pt idx="0">
                  <c:v>LO Polska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nasze'!$A$16:$A$21</c:f>
              <c:strCache>
                <c:ptCount val="6"/>
                <c:pt idx="0">
                  <c:v>historia</c:v>
                </c:pt>
                <c:pt idx="1">
                  <c:v>wos</c:v>
                </c:pt>
                <c:pt idx="2">
                  <c:v>j. polski r</c:v>
                </c:pt>
                <c:pt idx="3">
                  <c:v>j. angielski r</c:v>
                </c:pt>
                <c:pt idx="4">
                  <c:v>j. francuski r</c:v>
                </c:pt>
                <c:pt idx="5">
                  <c:v>j. niemiecki r</c:v>
                </c:pt>
              </c:strCache>
            </c:strRef>
          </c:cat>
          <c:val>
            <c:numRef>
              <c:f>'dane nasze'!$D$16:$D$21</c:f>
              <c:numCache>
                <c:formatCode>General</c:formatCode>
                <c:ptCount val="6"/>
                <c:pt idx="0">
                  <c:v>40</c:v>
                </c:pt>
                <c:pt idx="1">
                  <c:v>30</c:v>
                </c:pt>
                <c:pt idx="2">
                  <c:v>58</c:v>
                </c:pt>
                <c:pt idx="3">
                  <c:v>62</c:v>
                </c:pt>
                <c:pt idx="4">
                  <c:v>67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2A-4FD6-BEEE-CA78A1A772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9426400"/>
        <c:axId val="499426728"/>
      </c:barChart>
      <c:catAx>
        <c:axId val="4994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9426728"/>
        <c:crosses val="autoZero"/>
        <c:auto val="1"/>
        <c:lblAlgn val="ctr"/>
        <c:lblOffset val="100"/>
        <c:noMultiLvlLbl val="0"/>
      </c:catAx>
      <c:valAx>
        <c:axId val="499426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942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'dane nasze'!$B$9</c:f>
              <c:strCache>
                <c:ptCount val="1"/>
                <c:pt idx="0">
                  <c:v>I 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nasze'!$A$10:$A$14</c:f>
              <c:strCache>
                <c:ptCount val="5"/>
                <c:pt idx="0">
                  <c:v>biologia</c:v>
                </c:pt>
                <c:pt idx="1">
                  <c:v>chemia</c:v>
                </c:pt>
                <c:pt idx="2">
                  <c:v>fizyka</c:v>
                </c:pt>
                <c:pt idx="3">
                  <c:v>geografia</c:v>
                </c:pt>
                <c:pt idx="4">
                  <c:v>matematyka r</c:v>
                </c:pt>
              </c:strCache>
            </c:strRef>
          </c:cat>
          <c:val>
            <c:numRef>
              <c:f>'dane nasze'!$B$10:$B$14</c:f>
              <c:numCache>
                <c:formatCode>General</c:formatCode>
                <c:ptCount val="5"/>
                <c:pt idx="0">
                  <c:v>37</c:v>
                </c:pt>
                <c:pt idx="1">
                  <c:v>31</c:v>
                </c:pt>
                <c:pt idx="2">
                  <c:v>42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E-46D9-BDAD-AE59B50F94C8}"/>
            </c:ext>
          </c:extLst>
        </c:ser>
        <c:ser>
          <c:idx val="1"/>
          <c:order val="1"/>
          <c:tx>
            <c:strRef>
              <c:f>'dane nasze'!$C$9</c:f>
              <c:strCache>
                <c:ptCount val="1"/>
                <c:pt idx="0">
                  <c:v>LO Śląsk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nasze'!$A$10:$A$14</c:f>
              <c:strCache>
                <c:ptCount val="5"/>
                <c:pt idx="0">
                  <c:v>biologia</c:v>
                </c:pt>
                <c:pt idx="1">
                  <c:v>chemia</c:v>
                </c:pt>
                <c:pt idx="2">
                  <c:v>fizyka</c:v>
                </c:pt>
                <c:pt idx="3">
                  <c:v>geografia</c:v>
                </c:pt>
                <c:pt idx="4">
                  <c:v>matematyka r</c:v>
                </c:pt>
              </c:strCache>
            </c:strRef>
          </c:cat>
          <c:val>
            <c:numRef>
              <c:f>'dane nasze'!$C$10:$C$14</c:f>
              <c:numCache>
                <c:formatCode>General</c:formatCode>
                <c:ptCount val="5"/>
                <c:pt idx="0">
                  <c:v>36</c:v>
                </c:pt>
                <c:pt idx="1">
                  <c:v>40</c:v>
                </c:pt>
                <c:pt idx="2">
                  <c:v>50</c:v>
                </c:pt>
                <c:pt idx="3">
                  <c:v>37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E-46D9-BDAD-AE59B50F94C8}"/>
            </c:ext>
          </c:extLst>
        </c:ser>
        <c:ser>
          <c:idx val="2"/>
          <c:order val="2"/>
          <c:tx>
            <c:strRef>
              <c:f>'dane nasze'!$D$9</c:f>
              <c:strCache>
                <c:ptCount val="1"/>
                <c:pt idx="0">
                  <c:v>LO Polska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nasze'!$A$10:$A$14</c:f>
              <c:strCache>
                <c:ptCount val="5"/>
                <c:pt idx="0">
                  <c:v>biologia</c:v>
                </c:pt>
                <c:pt idx="1">
                  <c:v>chemia</c:v>
                </c:pt>
                <c:pt idx="2">
                  <c:v>fizyka</c:v>
                </c:pt>
                <c:pt idx="3">
                  <c:v>geografia</c:v>
                </c:pt>
                <c:pt idx="4">
                  <c:v>matematyka r</c:v>
                </c:pt>
              </c:strCache>
            </c:strRef>
          </c:cat>
          <c:val>
            <c:numRef>
              <c:f>'dane nasze'!$D$10:$D$14</c:f>
              <c:numCache>
                <c:formatCode>General</c:formatCode>
                <c:ptCount val="5"/>
                <c:pt idx="0">
                  <c:v>37</c:v>
                </c:pt>
                <c:pt idx="1">
                  <c:v>42</c:v>
                </c:pt>
                <c:pt idx="2">
                  <c:v>50</c:v>
                </c:pt>
                <c:pt idx="3">
                  <c:v>35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E-46D9-BDAD-AE59B50F94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9400160"/>
        <c:axId val="499393928"/>
      </c:barChart>
      <c:catAx>
        <c:axId val="4994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9393928"/>
        <c:crosses val="autoZero"/>
        <c:auto val="1"/>
        <c:lblAlgn val="ctr"/>
        <c:lblOffset val="100"/>
        <c:noMultiLvlLbl val="0"/>
      </c:catAx>
      <c:valAx>
        <c:axId val="499393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940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C2E4C-60ED-4A1A-AD96-3A14DAE66AC6}" type="datetimeFigureOut">
              <a:rPr lang="pl-PL" smtClean="0"/>
              <a:t>02.09.2019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60AFB-A11C-4287-9AB3-783C60E95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28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5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2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3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3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6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8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3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0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739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Wyniki matur 2019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 sesji majowej i czerwcowej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04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Przystępujący do matury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naszej szkole do matury przystąpiło 154 uczniów</a:t>
            </a:r>
          </a:p>
          <a:p>
            <a:r>
              <a:rPr lang="pl-PL" sz="2400" dirty="0" smtClean="0"/>
              <a:t>154 zdawało egzaminy obowiązkowe</a:t>
            </a:r>
          </a:p>
          <a:p>
            <a:r>
              <a:rPr lang="pl-PL" sz="2400" dirty="0" smtClean="0"/>
              <a:t>153 zdawało egzaminy obowiązkowe ustne</a:t>
            </a:r>
            <a:endParaRPr lang="pl-PL" sz="2400" dirty="0"/>
          </a:p>
          <a:p>
            <a:r>
              <a:rPr lang="pl-PL" sz="2400" dirty="0" smtClean="0"/>
              <a:t>2 uczniów zdawało egzamin ustny poprawkowy - ZDANY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276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Odsetek sukcesów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265167"/>
              </p:ext>
            </p:extLst>
          </p:nvPr>
        </p:nvGraphicFramePr>
        <p:xfrm>
          <a:off x="581025" y="2181224"/>
          <a:ext cx="11029950" cy="4421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71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matury</a:t>
            </a:r>
            <a:r>
              <a:rPr lang="pl-PL" dirty="0"/>
              <a:t> </a:t>
            </a:r>
            <a:r>
              <a:rPr lang="pl-PL" dirty="0" smtClean="0"/>
              <a:t>2019   -  część obowiązkowa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53274"/>
              </p:ext>
            </p:extLst>
          </p:nvPr>
        </p:nvGraphicFramePr>
        <p:xfrm>
          <a:off x="457200" y="1866900"/>
          <a:ext cx="11272838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00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matury</a:t>
            </a:r>
            <a:r>
              <a:rPr lang="pl-PL" dirty="0"/>
              <a:t> </a:t>
            </a:r>
            <a:r>
              <a:rPr lang="pl-PL" dirty="0" smtClean="0"/>
              <a:t>2019   -  część obowiązkowa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30x 100% na egzaminach pisemnych w części podstawowej    </a:t>
            </a:r>
          </a:p>
          <a:p>
            <a:r>
              <a:rPr lang="pl-PL" sz="2400" dirty="0" smtClean="0"/>
              <a:t>9x 90% i więcej średni wynik egzaminu maturalnego w części obowiązkowej z egzaminów pisemnych</a:t>
            </a:r>
          </a:p>
          <a:p>
            <a:r>
              <a:rPr lang="pl-PL" sz="2400" dirty="0" smtClean="0"/>
              <a:t>Najwyższy wynik w tej części uzyskał </a:t>
            </a:r>
            <a:r>
              <a:rPr lang="pl-PL" sz="2400" b="1" dirty="0" smtClean="0"/>
              <a:t>Patryk Gajda </a:t>
            </a:r>
            <a:r>
              <a:rPr lang="pl-PL" sz="2400" dirty="0" smtClean="0"/>
              <a:t>z klasy 3a = 96%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2611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matury</a:t>
            </a:r>
            <a:r>
              <a:rPr lang="en-US" dirty="0"/>
              <a:t> 2019 </a:t>
            </a:r>
            <a:r>
              <a:rPr lang="en-US" dirty="0" err="1"/>
              <a:t>przedmioty</a:t>
            </a:r>
            <a:r>
              <a:rPr lang="en-US" dirty="0"/>
              <a:t> </a:t>
            </a:r>
            <a:r>
              <a:rPr lang="en-US" dirty="0" err="1" smtClean="0"/>
              <a:t>dodatkowe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62048"/>
              </p:ext>
            </p:extLst>
          </p:nvPr>
        </p:nvGraphicFramePr>
        <p:xfrm>
          <a:off x="457200" y="2057399"/>
          <a:ext cx="11153608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43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matury</a:t>
            </a:r>
            <a:r>
              <a:rPr lang="en-US" dirty="0"/>
              <a:t> 2019 </a:t>
            </a:r>
            <a:r>
              <a:rPr lang="en-US" dirty="0" err="1"/>
              <a:t>przedmioty</a:t>
            </a:r>
            <a:r>
              <a:rPr lang="en-US" dirty="0"/>
              <a:t> </a:t>
            </a:r>
            <a:r>
              <a:rPr lang="en-US" dirty="0" err="1" smtClean="0"/>
              <a:t>dodatkowe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487616"/>
              </p:ext>
            </p:extLst>
          </p:nvPr>
        </p:nvGraphicFramePr>
        <p:xfrm>
          <a:off x="428625" y="2057400"/>
          <a:ext cx="113157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matury</a:t>
            </a:r>
            <a:r>
              <a:rPr lang="en-US" dirty="0"/>
              <a:t> 2019 </a:t>
            </a:r>
            <a:r>
              <a:rPr lang="en-US" dirty="0" err="1"/>
              <a:t>przedmioty</a:t>
            </a:r>
            <a:r>
              <a:rPr lang="en-US" dirty="0"/>
              <a:t> </a:t>
            </a:r>
            <a:r>
              <a:rPr lang="en-US" dirty="0" err="1" smtClean="0"/>
              <a:t>dodatkowe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2x </a:t>
            </a:r>
            <a:r>
              <a:rPr lang="pl-PL" sz="2000" dirty="0" smtClean="0"/>
              <a:t>100% pojawiło się na egzaminach dodatkowych:  </a:t>
            </a:r>
          </a:p>
          <a:p>
            <a:pPr lvl="1"/>
            <a:r>
              <a:rPr lang="pl-PL" sz="2000" dirty="0"/>
              <a:t>1x </a:t>
            </a:r>
            <a:r>
              <a:rPr lang="pl-PL" sz="2000" dirty="0" err="1"/>
              <a:t>j.polski</a:t>
            </a:r>
            <a:r>
              <a:rPr lang="pl-PL" sz="2000" dirty="0"/>
              <a:t>  	</a:t>
            </a:r>
            <a:r>
              <a:rPr lang="pl-PL" sz="2000" dirty="0" smtClean="0"/>
              <a:t>	- </a:t>
            </a:r>
            <a:r>
              <a:rPr lang="pl-PL" sz="2000" dirty="0"/>
              <a:t>	Golda Martyna</a:t>
            </a:r>
          </a:p>
          <a:p>
            <a:pPr lvl="1"/>
            <a:r>
              <a:rPr lang="pl-PL" sz="2000" dirty="0"/>
              <a:t>1x </a:t>
            </a:r>
            <a:r>
              <a:rPr lang="pl-PL" sz="2000" dirty="0" err="1"/>
              <a:t>j.angielski</a:t>
            </a:r>
            <a:r>
              <a:rPr lang="pl-PL" sz="2000" dirty="0"/>
              <a:t> 	-	Olszewska Zuzanna</a:t>
            </a:r>
          </a:p>
          <a:p>
            <a:endParaRPr lang="pl-PL" sz="2000" dirty="0" smtClean="0"/>
          </a:p>
          <a:p>
            <a:r>
              <a:rPr lang="pl-PL" sz="2000" dirty="0" smtClean="0"/>
              <a:t>3x 90% i więcej średni wynik z egzaminów dodatkowych</a:t>
            </a:r>
          </a:p>
          <a:p>
            <a:pPr lvl="1"/>
            <a:r>
              <a:rPr lang="pl-PL" sz="2000" dirty="0" smtClean="0"/>
              <a:t>Olszewska Zuzanna	(3d)	-100%		- 1 egzamin</a:t>
            </a:r>
          </a:p>
          <a:p>
            <a:pPr lvl="1"/>
            <a:r>
              <a:rPr lang="pl-PL" sz="2000" dirty="0" err="1" smtClean="0"/>
              <a:t>Gmur</a:t>
            </a:r>
            <a:r>
              <a:rPr lang="pl-PL" sz="2000" dirty="0" smtClean="0"/>
              <a:t> Zofia (3a)		- 97%		- 2 egzaminy</a:t>
            </a:r>
          </a:p>
          <a:p>
            <a:pPr lvl="1"/>
            <a:r>
              <a:rPr lang="pl-PL" sz="2000" dirty="0" smtClean="0"/>
              <a:t>Grzesiński Maciej (3d)	- 92%		- 3 egzaminy</a:t>
            </a:r>
          </a:p>
        </p:txBody>
      </p:sp>
    </p:spTree>
    <p:extLst>
      <p:ext uri="{BB962C8B-B14F-4D97-AF65-F5344CB8AC3E}">
        <p14:creationId xmlns:p14="http://schemas.microsoft.com/office/powerpoint/2010/main" val="79352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matury</a:t>
            </a:r>
            <a:r>
              <a:rPr lang="en-US" dirty="0"/>
              <a:t> 2019 </a:t>
            </a:r>
            <a:r>
              <a:rPr lang="en-US" dirty="0" err="1"/>
              <a:t>przedmioty</a:t>
            </a:r>
            <a:r>
              <a:rPr lang="en-US" dirty="0"/>
              <a:t> </a:t>
            </a:r>
            <a:r>
              <a:rPr lang="en-US" dirty="0" err="1" smtClean="0"/>
              <a:t>dodatkowe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Najwyższą średnią z całej matury równą 90 i wyższą uzyskało 2 uczniów:</a:t>
            </a:r>
          </a:p>
          <a:p>
            <a:r>
              <a:rPr lang="pl-PL" sz="2000" dirty="0" err="1" smtClean="0"/>
              <a:t>Gmur</a:t>
            </a:r>
            <a:r>
              <a:rPr lang="pl-PL" sz="2000" dirty="0" smtClean="0"/>
              <a:t> Zofia (3a)		-	94%</a:t>
            </a:r>
          </a:p>
          <a:p>
            <a:r>
              <a:rPr lang="pl-PL" sz="2000" dirty="0" smtClean="0"/>
              <a:t>Grzesiński Maciej (3d)	-	90%</a:t>
            </a:r>
          </a:p>
        </p:txBody>
      </p:sp>
    </p:spTree>
    <p:extLst>
      <p:ext uri="{BB962C8B-B14F-4D97-AF65-F5344CB8AC3E}">
        <p14:creationId xmlns:p14="http://schemas.microsoft.com/office/powerpoint/2010/main" val="2001792033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Dyw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yw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w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168</TotalTime>
  <Words>137</Words>
  <Application>Microsoft Office PowerPoint</Application>
  <PresentationFormat>Panoramiczny</PresentationFormat>
  <Paragraphs>28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Dywidenda</vt:lpstr>
      <vt:lpstr>Wyniki matur 2019 </vt:lpstr>
      <vt:lpstr>Przystępujący do matury</vt:lpstr>
      <vt:lpstr>Odsetek sukcesów</vt:lpstr>
      <vt:lpstr>wyniki matury 2019   -  część obowiązkowa </vt:lpstr>
      <vt:lpstr>wyniki matury 2019   -  część obowiązkowa </vt:lpstr>
      <vt:lpstr>wyniki matury 2019 przedmioty dodatkowe</vt:lpstr>
      <vt:lpstr>wyniki matury 2019 przedmioty dodatkowe</vt:lpstr>
      <vt:lpstr>wyniki matury 2019 przedmioty dodatkowe</vt:lpstr>
      <vt:lpstr>wyniki matury 2019 przedmioty dodatkowe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matur 2019</dc:title>
  <dc:creator>J.Moll</dc:creator>
  <cp:lastModifiedBy>J.Moll</cp:lastModifiedBy>
  <cp:revision>14</cp:revision>
  <dcterms:created xsi:type="dcterms:W3CDTF">2019-07-16T17:18:54Z</dcterms:created>
  <dcterms:modified xsi:type="dcterms:W3CDTF">2019-09-02T19:21:49Z</dcterms:modified>
</cp:coreProperties>
</file>